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833" r:id="rId2"/>
  </p:sldMasterIdLst>
  <p:notesMasterIdLst>
    <p:notesMasterId r:id="rId24"/>
  </p:notesMasterIdLst>
  <p:handoutMasterIdLst>
    <p:handoutMasterId r:id="rId25"/>
  </p:handoutMasterIdLst>
  <p:sldIdLst>
    <p:sldId id="621" r:id="rId3"/>
    <p:sldId id="916" r:id="rId4"/>
    <p:sldId id="917" r:id="rId5"/>
    <p:sldId id="918" r:id="rId6"/>
    <p:sldId id="926" r:id="rId7"/>
    <p:sldId id="927" r:id="rId8"/>
    <p:sldId id="924" r:id="rId9"/>
    <p:sldId id="925" r:id="rId10"/>
    <p:sldId id="928" r:id="rId11"/>
    <p:sldId id="929" r:id="rId12"/>
    <p:sldId id="930" r:id="rId13"/>
    <p:sldId id="931" r:id="rId14"/>
    <p:sldId id="932" r:id="rId15"/>
    <p:sldId id="933" r:id="rId16"/>
    <p:sldId id="934" r:id="rId17"/>
    <p:sldId id="935" r:id="rId18"/>
    <p:sldId id="936" r:id="rId19"/>
    <p:sldId id="937" r:id="rId20"/>
    <p:sldId id="938" r:id="rId21"/>
    <p:sldId id="939" r:id="rId22"/>
    <p:sldId id="914" r:id="rId23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34">
          <p15:clr>
            <a:srgbClr val="A4A3A4"/>
          </p15:clr>
        </p15:guide>
        <p15:guide id="2" pos="44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D082"/>
    <a:srgbClr val="58AE3A"/>
    <a:srgbClr val="196930"/>
    <a:srgbClr val="00BC55"/>
    <a:srgbClr val="CC00FF"/>
    <a:srgbClr val="FF7C80"/>
    <a:srgbClr val="FF6699"/>
    <a:srgbClr val="990099"/>
    <a:srgbClr val="FF33CC"/>
    <a:srgbClr val="388C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6433" autoAdjust="0"/>
  </p:normalViewPr>
  <p:slideViewPr>
    <p:cSldViewPr>
      <p:cViewPr varScale="1">
        <p:scale>
          <a:sx n="109" d="100"/>
          <a:sy n="109" d="100"/>
        </p:scale>
        <p:origin x="1632" y="96"/>
      </p:cViewPr>
      <p:guideLst>
        <p:guide orient="horz" pos="2734"/>
        <p:guide pos="44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5895" cy="7589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eaLnBrk="0" hangingPunct="0">
              <a:defRPr sz="1300" dirty="0">
                <a:latin typeface="Arial" charset="0"/>
                <a:ea typeface="ＭＳ Ｐゴシック" pitchFamily="-96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300"/>
            </a:lvl1pPr>
          </a:lstStyle>
          <a:p>
            <a:fld id="{563918B7-AFFA-43CC-B6E8-5EF42B2CBF50}" type="datetimeFigureOut">
              <a:rPr lang="en-US" altLang="en-US"/>
              <a:pPr/>
              <a:t>10/12/2016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eaLnBrk="0" hangingPunct="0">
              <a:defRPr sz="1300" dirty="0">
                <a:latin typeface="Arial" charset="0"/>
                <a:ea typeface="ＭＳ Ｐゴシック" pitchFamily="-96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300"/>
            </a:lvl1pPr>
          </a:lstStyle>
          <a:p>
            <a:fld id="{086C0474-DB0F-4B3F-96B0-176D95605B5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301759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300" dirty="0">
                <a:latin typeface="Arial" charset="0"/>
                <a:ea typeface="ＭＳ Ｐゴシック" pitchFamily="-96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300" dirty="0">
                <a:latin typeface="Arial" charset="0"/>
                <a:ea typeface="ＭＳ Ｐゴシック" pitchFamily="-96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71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300" dirty="0">
                <a:latin typeface="Arial" charset="0"/>
                <a:ea typeface="ＭＳ Ｐゴシック" pitchFamily="-96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300"/>
            </a:lvl1pPr>
          </a:lstStyle>
          <a:p>
            <a:fld id="{2453D650-7555-409E-92A7-BCFCD98A1B4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933404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8A23522-5C02-4E69-AB84-2299961A8A9D}" type="slidenum">
              <a:rPr lang="en-US" altLang="en-US" sz="1300"/>
              <a:pPr/>
              <a:t>1</a:t>
            </a:fld>
            <a:endParaRPr lang="en-US" altLang="en-US" sz="1300" dirty="0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366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enex_Title Slid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-11875" y="4567425"/>
            <a:ext cx="9144000" cy="607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1371600" y="5167586"/>
            <a:ext cx="6400800" cy="462385"/>
          </a:xfrm>
        </p:spPr>
        <p:txBody>
          <a:bodyPr/>
          <a:lstStyle>
            <a:lvl1pPr marL="0" indent="0" algn="ctr">
              <a:buNone/>
              <a:defRPr sz="1700">
                <a:solidFill>
                  <a:srgbClr val="EAC17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02752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 userDrawn="1"/>
        </p:nvSpPr>
        <p:spPr bwMode="auto">
          <a:xfrm>
            <a:off x="833438" y="1682750"/>
            <a:ext cx="77724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-96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-96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96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96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-9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9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9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9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96" charset="-128"/>
              </a:defRPr>
            </a:lvl9pPr>
          </a:lstStyle>
          <a:p>
            <a:pPr eaLnBrk="0" hangingPunct="0">
              <a:defRPr/>
            </a:pPr>
            <a:r>
              <a:rPr lang="en-US" sz="2000" dirty="0">
                <a:solidFill>
                  <a:srgbClr val="388C36"/>
                </a:solidFill>
              </a:rPr>
              <a:t>Sub Headline Goes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9690" y="2442366"/>
            <a:ext cx="7927848" cy="1518448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2000">
                <a:solidFill>
                  <a:srgbClr val="535655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402" y="938129"/>
            <a:ext cx="7772400" cy="83484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1457590" y="3884386"/>
            <a:ext cx="7686410" cy="1745585"/>
          </a:xfrm>
        </p:spPr>
        <p:txBody>
          <a:bodyPr/>
          <a:lstStyle>
            <a:lvl1pPr marL="225425" marR="0" indent="-225425" algn="l" defTabSz="914400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>
                <a:srgbClr val="388C36"/>
              </a:buClr>
              <a:buSzTx/>
              <a:buFont typeface="Arial" pitchFamily="34" charset="0"/>
              <a:buChar char="•"/>
              <a:tabLst/>
              <a:defRPr sz="2000">
                <a:solidFill>
                  <a:srgbClr val="535655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252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Tenex_Section Slid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2166097"/>
            <a:ext cx="9144000" cy="834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TextBox 3"/>
          <p:cNvSpPr txBox="1"/>
          <p:nvPr userDrawn="1"/>
        </p:nvSpPr>
        <p:spPr bwMode="auto">
          <a:xfrm>
            <a:off x="63500" y="6515100"/>
            <a:ext cx="1219200" cy="235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800" b="1" dirty="0" smtClean="0">
                <a:solidFill>
                  <a:schemeClr val="bg1"/>
                </a:solidFill>
              </a:rPr>
              <a:t>Sales-002, Rev. A</a:t>
            </a:r>
            <a:endParaRPr lang="en-US" sz="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4370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  <a:ea typeface="MS PGothic" panose="020B0600070205080204" pitchFamily="34" charset="-128"/>
              </a:defRPr>
            </a:lvl1pPr>
          </a:lstStyle>
          <a:p>
            <a:fld id="{191E5FB2-9159-48C1-B732-400E6A1CCC4F}" type="datetimeFigureOut">
              <a:rPr lang="en-US" altLang="en-US"/>
              <a:pPr/>
              <a:t>10/12/2016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1E6077-D150-454F-81AB-3D4BF60965F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3698167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1" y="772676"/>
            <a:ext cx="1915674" cy="5616230"/>
          </a:xfrm>
          <a:prstGeom prst="rect">
            <a:avLst/>
          </a:prstGeom>
          <a:gradFill flip="none" rotWithShape="1">
            <a:gsLst>
              <a:gs pos="0">
                <a:srgbClr val="58AE3A"/>
              </a:gs>
              <a:gs pos="100000">
                <a:srgbClr val="196930"/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96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195" y="89620"/>
            <a:ext cx="7772400" cy="68305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9255" y="1076255"/>
            <a:ext cx="6602865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  <a:ea typeface="MS PGothic" panose="020B0600070205080204" pitchFamily="34" charset="-128"/>
              </a:defRPr>
            </a:lvl1pPr>
          </a:lstStyle>
          <a:p>
            <a:fld id="{191E5FB2-9159-48C1-B732-400E6A1CCC4F}" type="datetimeFigureOut">
              <a:rPr lang="en-US" altLang="en-US"/>
              <a:pPr/>
              <a:t>10/12/2016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1E6077-D150-454F-81AB-3D4BF60965F1}" type="slidenum">
              <a:rPr lang="en-US" altLang="en-US"/>
              <a:pPr/>
              <a:t>‹#›</a:t>
            </a:fld>
            <a:endParaRPr lang="en-US" alt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943600"/>
            <a:ext cx="9162288" cy="92172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229600" y="5857640"/>
            <a:ext cx="844257" cy="7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636963"/>
      </p:ext>
    </p:extLst>
  </p:cSld>
  <p:clrMapOvr>
    <a:masterClrMapping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0" y="999044"/>
            <a:ext cx="9144000" cy="55416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195" y="89620"/>
            <a:ext cx="7772400" cy="68305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985" y="1076255"/>
            <a:ext cx="865203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  <a:ea typeface="MS PGothic" panose="020B0600070205080204" pitchFamily="34" charset="-128"/>
              </a:defRPr>
            </a:lvl1pPr>
          </a:lstStyle>
          <a:p>
            <a:fld id="{191E5FB2-9159-48C1-B732-400E6A1CCC4F}" type="datetimeFigureOut">
              <a:rPr lang="en-US" altLang="en-US"/>
              <a:pPr/>
              <a:t>10/12/2016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1E6077-D150-454F-81AB-3D4BF60965F1}" type="slidenum">
              <a:rPr lang="en-US" altLang="en-US"/>
              <a:pPr/>
              <a:t>‹#›</a:t>
            </a:fld>
            <a:endParaRPr lang="en-US" alt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943600"/>
            <a:ext cx="9162288" cy="92172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29600" y="5857640"/>
            <a:ext cx="844257" cy="7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174141"/>
      </p:ext>
    </p:extLst>
  </p:cSld>
  <p:clrMapOvr>
    <a:masterClrMapping/>
  </p:clrMapOvr>
  <p:transition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924466"/>
            <a:ext cx="9144000" cy="56175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195" y="89620"/>
            <a:ext cx="7772400" cy="68305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985" y="1076255"/>
            <a:ext cx="865203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latin typeface="Arial" panose="020B0604020202020204" pitchFamily="34" charset="0"/>
                <a:ea typeface="MS PGothic" panose="020B0600070205080204" pitchFamily="34" charset="-128"/>
              </a:defRPr>
            </a:lvl1pPr>
          </a:lstStyle>
          <a:p>
            <a:fld id="{191E5FB2-9159-48C1-B732-400E6A1CCC4F}" type="datetimeFigureOut">
              <a:rPr lang="en-US" altLang="en-US"/>
              <a:pPr/>
              <a:t>10/12/2016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1E6077-D150-454F-81AB-3D4BF60965F1}" type="slidenum">
              <a:rPr lang="en-US" altLang="en-US"/>
              <a:pPr/>
              <a:t>‹#›</a:t>
            </a:fld>
            <a:endParaRPr lang="en-US" alt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943600"/>
            <a:ext cx="9162288" cy="92172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29600" y="5857640"/>
            <a:ext cx="844257" cy="7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003270"/>
      </p:ext>
    </p:extLst>
  </p:cSld>
  <p:clrMapOvr>
    <a:masterClrMapping/>
  </p:clrMapOvr>
  <p:transition spd="med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Tenex_Title Slid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-11875" y="4567425"/>
            <a:ext cx="9144000" cy="607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1371600" y="5167586"/>
            <a:ext cx="6400800" cy="462385"/>
          </a:xfrm>
        </p:spPr>
        <p:txBody>
          <a:bodyPr/>
          <a:lstStyle>
            <a:lvl1pPr marL="0" indent="0" algn="ctr">
              <a:buNone/>
              <a:defRPr sz="1700">
                <a:solidFill>
                  <a:srgbClr val="EAC17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6182810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9690" y="2442366"/>
            <a:ext cx="7927848" cy="1518448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2000">
                <a:solidFill>
                  <a:srgbClr val="535655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402" y="938129"/>
            <a:ext cx="7772400" cy="83484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1457590" y="3884386"/>
            <a:ext cx="7686410" cy="1745585"/>
          </a:xfrm>
        </p:spPr>
        <p:txBody>
          <a:bodyPr/>
          <a:lstStyle>
            <a:lvl1pPr marL="225425" marR="0" indent="-225425" algn="l" defTabSz="914400" rtl="0" eaLnBrk="0" fontAlgn="base" latinLnBrk="0" hangingPunct="0">
              <a:lnSpc>
                <a:spcPct val="120000"/>
              </a:lnSpc>
              <a:spcBef>
                <a:spcPts val="0"/>
              </a:spcBef>
              <a:spcAft>
                <a:spcPct val="0"/>
              </a:spcAft>
              <a:buClr>
                <a:srgbClr val="388C36"/>
              </a:buClr>
              <a:buSzTx/>
              <a:buFont typeface="Arial" pitchFamily="34" charset="0"/>
              <a:buChar char="•"/>
              <a:tabLst/>
              <a:defRPr sz="2000">
                <a:solidFill>
                  <a:srgbClr val="535655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56835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Tenex_Section Slid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2166097"/>
            <a:ext cx="9144000" cy="834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32605702"/>
      </p:ext>
    </p:extLst>
  </p:cSld>
  <p:clrMapOvr>
    <a:masterClrMapping/>
  </p:clrMapOvr>
  <p:transition spd="med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mtClean="0"/>
            </a:lvl1pPr>
          </a:lstStyle>
          <a:p>
            <a:fld id="{4E122CDF-FDDE-4733-AB07-6A2F9AC43997}" type="datetimeFigureOut">
              <a:rPr lang="en-US" altLang="en-US"/>
              <a:pPr/>
              <a:t>10/12/2016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/>
            </a:lvl1pPr>
          </a:lstStyle>
          <a:p>
            <a:fld id="{2079F176-8527-45B6-9BDE-1F58005D346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81461733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4195" y="165515"/>
            <a:ext cx="77724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5985" y="1228045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dirty="0">
                <a:latin typeface="Arial" charset="0"/>
                <a:ea typeface="ＭＳ Ｐゴシック" pitchFamily="-96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dirty="0">
                <a:latin typeface="Arial" charset="0"/>
                <a:ea typeface="ＭＳ Ｐゴシック" pitchFamily="-96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fld id="{F64E118A-2129-4B90-A2F6-18167C0F9E3A}" type="slidenum">
              <a:rPr lang="en-US" altLang="en-US"/>
              <a:pPr/>
              <a:t>‹#›</a:t>
            </a:fld>
            <a:endParaRPr lang="en-US" alt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5943600"/>
            <a:ext cx="9162288" cy="92172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29600" y="5857640"/>
            <a:ext cx="844257" cy="736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-18288" y="6536314"/>
            <a:ext cx="1219306" cy="25605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73" r:id="rId5"/>
    <p:sldLayoutId id="2147483974" r:id="rId6"/>
    <p:sldLayoutId id="2147483975" r:id="rId7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MS PGothic" panose="020B0600070205080204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MS PGothic" panose="020B0600070205080204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MS PGothic" panose="020B0600070205080204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MS PGothic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Tenex_Content Slid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52488" y="923925"/>
            <a:ext cx="77724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400" dirty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 dirty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fld id="{A9AD55C6-D20F-441D-A48B-9424940B1251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8" name="TextBox 7"/>
          <p:cNvSpPr txBox="1"/>
          <p:nvPr userDrawn="1"/>
        </p:nvSpPr>
        <p:spPr bwMode="auto">
          <a:xfrm>
            <a:off x="63500" y="6515100"/>
            <a:ext cx="1219200" cy="235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800" b="1" dirty="0" smtClean="0">
                <a:solidFill>
                  <a:schemeClr val="bg1"/>
                </a:solidFill>
              </a:rPr>
              <a:t>Sales-002, Rev. A</a:t>
            </a:r>
            <a:endParaRPr lang="en-US" sz="800" b="1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7" r:id="rId1"/>
    <p:sldLayoutId id="2147483968" r:id="rId2"/>
    <p:sldLayoutId id="2147483969" r:id="rId3"/>
    <p:sldLayoutId id="2147483970" r:id="rId4"/>
  </p:sldLayoutIdLst>
  <p:transition spd="med">
    <p:wipe dir="r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MS PGothic" panose="020B0600070205080204" pitchFamily="34" charset="-128"/>
          <a:cs typeface="ＭＳ Ｐゴシック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MS PGothic" panose="020B0600070205080204" pitchFamily="34" charset="-128"/>
          <a:cs typeface="ＭＳ Ｐゴシック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MS PGothic" panose="020B0600070205080204" pitchFamily="34" charset="-128"/>
          <a:cs typeface="ＭＳ Ｐゴシック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MS PGothic" panose="020B0600070205080204" pitchFamily="34" charset="-128"/>
          <a:cs typeface="ＭＳ Ｐゴシック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MS PGothic" panose="020B0600070205080204" pitchFamily="34" charset="-128"/>
          <a:cs typeface="ＭＳ Ｐゴシック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96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911101"/>
            <a:ext cx="9144000" cy="2428640"/>
          </a:xfrm>
        </p:spPr>
        <p:txBody>
          <a:bodyPr/>
          <a:lstStyle/>
          <a:p>
            <a:r>
              <a:rPr lang="en-US" b="1" dirty="0" err="1" smtClean="0"/>
              <a:t>Tenex</a:t>
            </a:r>
            <a:r>
              <a:rPr lang="en-US" b="1" dirty="0" smtClean="0"/>
              <a:t> Health</a:t>
            </a:r>
            <a:br>
              <a:rPr lang="en-US" b="1" dirty="0" smtClean="0"/>
            </a:br>
            <a:r>
              <a:rPr lang="en-US" b="1" dirty="0" smtClean="0"/>
              <a:t>Anatomy and Application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775" y="165515"/>
            <a:ext cx="7468820" cy="835025"/>
          </a:xfrm>
        </p:spPr>
        <p:txBody>
          <a:bodyPr/>
          <a:lstStyle/>
          <a:p>
            <a:r>
              <a:rPr lang="en-US" sz="3200" dirty="0" smtClean="0"/>
              <a:t>Patient and probe positioning Biceps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6062" y="1452138"/>
            <a:ext cx="8531113" cy="4026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5624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Biceps with TX2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7" name="TextBox 6"/>
          <p:cNvSpPr txBox="1"/>
          <p:nvPr/>
        </p:nvSpPr>
        <p:spPr bwMode="auto">
          <a:xfrm>
            <a:off x="5255055" y="1683415"/>
            <a:ext cx="1214320" cy="307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200" dirty="0" smtClean="0">
                <a:solidFill>
                  <a:schemeClr val="bg1"/>
                </a:solidFill>
              </a:rPr>
              <a:t>Biceps tendon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5634530" y="1129687"/>
            <a:ext cx="834845" cy="307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sz="1200" dirty="0" smtClean="0">
                <a:solidFill>
                  <a:schemeClr val="bg1"/>
                </a:solidFill>
              </a:rPr>
              <a:t>TX 2 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321880" y="1683415"/>
            <a:ext cx="75895" cy="652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369" y="615011"/>
            <a:ext cx="5203764" cy="39459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8917" y="545620"/>
            <a:ext cx="3263485" cy="269889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8024" y="3340097"/>
            <a:ext cx="3279165" cy="244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94738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Patient and probe positioning </a:t>
            </a:r>
            <a:r>
              <a:rPr lang="en-US" sz="3200" dirty="0" smtClean="0"/>
              <a:t>Shoulder</a:t>
            </a:r>
            <a:endParaRPr lang="en-US" sz="32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6062" y="1433020"/>
            <a:ext cx="8642355" cy="4121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32851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Shoulder with TX 2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275" y="848570"/>
            <a:ext cx="4947692" cy="36427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9160" y="848570"/>
            <a:ext cx="3400758" cy="256040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5316" y="3408979"/>
            <a:ext cx="3384602" cy="253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009841"/>
      </p:ext>
    </p:extLst>
  </p:cSld>
  <p:clrMapOvr>
    <a:masterClrMapping/>
  </p:clrMapOvr>
  <p:transition spd="med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Patient and probe positioning </a:t>
            </a:r>
            <a:r>
              <a:rPr lang="en-US" sz="3200" dirty="0" smtClean="0"/>
              <a:t>Hip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195" y="1037312"/>
            <a:ext cx="8445296" cy="3779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810992"/>
      </p:ext>
    </p:extLst>
  </p:cSld>
  <p:clrMapOvr>
    <a:masterClrMapping/>
  </p:clrMapOvr>
  <p:transition spd="med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669" y="165515"/>
            <a:ext cx="7392925" cy="540065"/>
          </a:xfrm>
        </p:spPr>
        <p:txBody>
          <a:bodyPr/>
          <a:lstStyle/>
          <a:p>
            <a:r>
              <a:rPr lang="en-US" sz="3200" dirty="0" smtClean="0"/>
              <a:t>Greater </a:t>
            </a:r>
            <a:r>
              <a:rPr lang="en-US" sz="3200" dirty="0"/>
              <a:t>t</a:t>
            </a:r>
            <a:r>
              <a:rPr lang="en-US" sz="3200" dirty="0" smtClean="0"/>
              <a:t>rochanteric bursa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5985" y="705580"/>
            <a:ext cx="8803820" cy="5152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53164"/>
      </p:ext>
    </p:extLst>
  </p:cSld>
  <p:clrMapOvr>
    <a:masterClrMapping/>
  </p:clrMapOvr>
  <p:transition spd="med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775" y="165515"/>
            <a:ext cx="7468820" cy="835025"/>
          </a:xfrm>
        </p:spPr>
        <p:txBody>
          <a:bodyPr/>
          <a:lstStyle/>
          <a:p>
            <a:r>
              <a:rPr lang="en-US" sz="3200" dirty="0" smtClean="0"/>
              <a:t>Greater trochanteric bursa TX2 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848570"/>
            <a:ext cx="8870799" cy="45535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6845" y="954571"/>
            <a:ext cx="3463954" cy="27021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8866" y="3429000"/>
            <a:ext cx="3263485" cy="249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511136"/>
      </p:ext>
    </p:extLst>
  </p:cSld>
  <p:clrMapOvr>
    <a:masterClrMapping/>
  </p:clrMapOvr>
  <p:transition spd="med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Tenex</a:t>
            </a:r>
            <a:r>
              <a:rPr lang="en-US" dirty="0" smtClean="0"/>
              <a:t> </a:t>
            </a:r>
            <a:r>
              <a:rPr lang="en-US" dirty="0"/>
              <a:t>l</a:t>
            </a:r>
            <a:r>
              <a:rPr lang="en-US" dirty="0" smtClean="0"/>
              <a:t>ateral elbow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1953" y="1228724"/>
            <a:ext cx="7821321" cy="4325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333937"/>
      </p:ext>
    </p:extLst>
  </p:cSld>
  <p:clrMapOvr>
    <a:masterClrMapping/>
  </p:clrMapOvr>
  <p:transition spd="med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Needle placement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6062" y="1665649"/>
            <a:ext cx="8051057" cy="396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040374"/>
      </p:ext>
    </p:extLst>
  </p:cSld>
  <p:clrMapOvr>
    <a:masterClrMapping/>
  </p:clrMapOvr>
  <p:transition spd="med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Patient and probe positioning </a:t>
            </a:r>
            <a:r>
              <a:rPr lang="en-US" sz="3200" dirty="0" smtClean="0"/>
              <a:t>Achilles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6063" y="1628108"/>
            <a:ext cx="8312534" cy="392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023385"/>
      </p:ext>
    </p:extLst>
  </p:cSld>
  <p:clrMapOvr>
    <a:masterClrMapping/>
  </p:clrMapOvr>
  <p:transition spd="med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Tenex</a:t>
            </a:r>
            <a:r>
              <a:rPr lang="en-US" dirty="0" smtClean="0"/>
              <a:t> in Achilles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6063" y="1460847"/>
            <a:ext cx="7772400" cy="432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668727"/>
      </p:ext>
    </p:extLst>
  </p:cSld>
  <p:clrMapOvr>
    <a:masterClrMapping/>
  </p:clrMapOvr>
  <p:transition spd="med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Patient and probe </a:t>
            </a:r>
            <a:r>
              <a:rPr lang="en-US" sz="3200"/>
              <a:t>positioning </a:t>
            </a:r>
            <a:r>
              <a:rPr lang="en-US" sz="3200" smtClean="0"/>
              <a:t>Plantar</a:t>
            </a:r>
            <a:br>
              <a:rPr lang="en-US" sz="3200" smtClean="0"/>
            </a:br>
            <a:r>
              <a:rPr lang="en-US" sz="3200" smtClean="0"/>
              <a:t> </a:t>
            </a:r>
            <a:r>
              <a:rPr lang="en-US" sz="3200" dirty="0" smtClean="0"/>
              <a:t>Fascia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6062" y="1547696"/>
            <a:ext cx="8120687" cy="4265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314191"/>
      </p:ext>
    </p:extLst>
  </p:cSld>
  <p:clrMapOvr>
    <a:masterClrMapping/>
  </p:clrMapOvr>
  <p:transition spd="med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err="1" smtClean="0"/>
              <a:t>Tenex</a:t>
            </a:r>
            <a:r>
              <a:rPr lang="en-US" sz="3200" dirty="0" smtClean="0"/>
              <a:t> in Plantar Fascia short axis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6063" y="1665698"/>
            <a:ext cx="7772400" cy="3812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046977"/>
      </p:ext>
    </p:extLst>
  </p:cSld>
  <p:clrMapOvr>
    <a:masterClrMapping/>
  </p:clrMapOvr>
  <p:transition spd="med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Patient and probe positioning </a:t>
            </a:r>
            <a:r>
              <a:rPr lang="en-US" sz="3200" dirty="0" smtClean="0"/>
              <a:t>Patellar tendon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6062" y="1228045"/>
            <a:ext cx="8302921" cy="455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985055"/>
      </p:ext>
    </p:extLst>
  </p:cSld>
  <p:clrMapOvr>
    <a:masterClrMapping/>
  </p:clrMapOvr>
  <p:transition spd="med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Tenex</a:t>
            </a:r>
            <a:r>
              <a:rPr lang="en-US" dirty="0" smtClean="0"/>
              <a:t> on Patellar tendon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6062" y="1228045"/>
            <a:ext cx="8255495" cy="447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634980"/>
      </p:ext>
    </p:extLst>
  </p:cSld>
  <p:clrMapOvr>
    <a:masterClrMapping/>
  </p:clrMapOvr>
  <p:transition spd="med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Patient and probe positioning </a:t>
            </a:r>
            <a:r>
              <a:rPr lang="en-US" sz="3200" dirty="0" smtClean="0"/>
              <a:t>Quad tendon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6062" y="1152150"/>
            <a:ext cx="8484857" cy="4401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165938"/>
      </p:ext>
    </p:extLst>
  </p:cSld>
  <p:clrMapOvr>
    <a:masterClrMapping/>
  </p:clrMapOvr>
  <p:transition spd="med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Tenex</a:t>
            </a:r>
            <a:r>
              <a:rPr lang="en-US" dirty="0" smtClean="0"/>
              <a:t> on Quad tendon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6063" y="1228045"/>
            <a:ext cx="8240750" cy="417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389456"/>
      </p:ext>
    </p:extLst>
  </p:cSld>
  <p:clrMapOvr>
    <a:masterClrMapping/>
  </p:clrMapOvr>
  <p:transition spd="med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Patient and probe positioning </a:t>
            </a:r>
            <a:r>
              <a:rPr lang="en-US" sz="3200" dirty="0" smtClean="0"/>
              <a:t>IT band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6062" y="1580770"/>
            <a:ext cx="8535569" cy="3973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117850"/>
      </p:ext>
    </p:extLst>
  </p:cSld>
  <p:clrMapOvr>
    <a:masterClrMapping/>
  </p:clrMapOvr>
  <p:transition spd="med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Tenex</a:t>
            </a:r>
            <a:r>
              <a:rPr lang="en-US" dirty="0" smtClean="0"/>
              <a:t> on IT band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6062" y="1531625"/>
            <a:ext cx="8407971" cy="3946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161756"/>
      </p:ext>
    </p:extLst>
  </p:cSld>
  <p:clrMapOvr>
    <a:masterClrMapping/>
  </p:clrMapOvr>
  <p:transition spd="med"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/>
              <a:t>Notify all users and facilities.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/>
              <a:t>Opens the door for Hips, Shoulders, Glutes.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/>
              <a:t>More referrals from PMR, Total Hips.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/>
              <a:t>Popular Indications:  RC calcifications, Partial Tear RC, Biceps </a:t>
            </a:r>
            <a:r>
              <a:rPr lang="en-US" sz="2400" dirty="0" err="1" smtClean="0"/>
              <a:t>Tendinosis</a:t>
            </a:r>
            <a:r>
              <a:rPr lang="en-US" sz="2400" dirty="0" smtClean="0"/>
              <a:t>, Greater trochanteric bursa, Glute insertion, Hamstring tear.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 smtClean="0"/>
              <a:t>TX 2 Product number 554-2003-001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27158462"/>
      </p:ext>
    </p:extLst>
  </p:cSld>
  <p:clrMapOvr>
    <a:masterClrMapping/>
  </p:clrMapOvr>
  <p:transition spd="med">
    <p:wipe dir="r"/>
  </p:transition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9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96" charset="-128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>
        <a:spAutoFit/>
      </a:bodyPr>
      <a:lstStyle>
        <a:defPPr algn="ctr">
          <a:lnSpc>
            <a:spcPct val="130000"/>
          </a:lnSpc>
          <a:defRPr sz="2800" dirty="0">
            <a:solidFill>
              <a:schemeClr val="bg1"/>
            </a:solidFill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9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96" charset="-128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440" tIns="45720" rIns="91440" bIns="45720" numCol="1" anchor="ctr" anchorCtr="0" compatLnSpc="1">
        <a:prstTxWarp prst="textNoShape">
          <a:avLst/>
        </a:prstTxWarp>
        <a:normAutofit fontScale="90000" lnSpcReduction="20000"/>
      </a:bodyPr>
      <a:lstStyle>
        <a:defPPr eaLnBrk="0" fontAlgn="base" hangingPunct="0">
          <a:spcBef>
            <a:spcPct val="0"/>
          </a:spcBef>
          <a:spcAft>
            <a:spcPct val="0"/>
          </a:spcAft>
          <a:defRPr sz="3200" b="1" kern="0" dirty="0" smtClean="0">
            <a:solidFill>
              <a:srgbClr val="0D8604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28276</TotalTime>
  <Words>143</Words>
  <Application>Microsoft Office PowerPoint</Application>
  <PresentationFormat>On-screen Show (4:3)</PresentationFormat>
  <Paragraphs>30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MS PGothic</vt:lpstr>
      <vt:lpstr>MS PGothic</vt:lpstr>
      <vt:lpstr>Arial</vt:lpstr>
      <vt:lpstr>Wingdings</vt:lpstr>
      <vt:lpstr>Blank Presentation</vt:lpstr>
      <vt:lpstr>1_Blank Presentation</vt:lpstr>
      <vt:lpstr>Tenex Health Anatomy and Application    </vt:lpstr>
      <vt:lpstr>Patient and probe positioning Biceps</vt:lpstr>
      <vt:lpstr>Biceps with TX2 </vt:lpstr>
      <vt:lpstr>Patient and probe positioning Shoulder</vt:lpstr>
      <vt:lpstr>Shoulder with TX 2</vt:lpstr>
      <vt:lpstr>Patient and probe positioning Hip</vt:lpstr>
      <vt:lpstr>Greater trochanteric bursa</vt:lpstr>
      <vt:lpstr>Greater trochanteric bursa TX2 </vt:lpstr>
      <vt:lpstr>Tenex lateral elbow</vt:lpstr>
      <vt:lpstr>Needle placement </vt:lpstr>
      <vt:lpstr>Patient and probe positioning Achilles</vt:lpstr>
      <vt:lpstr>Tenex in Achilles</vt:lpstr>
      <vt:lpstr>Patient and probe positioning Plantar  Fascia</vt:lpstr>
      <vt:lpstr>Tenex in Plantar Fascia short axis</vt:lpstr>
      <vt:lpstr>Patient and probe positioning Patellar tendon</vt:lpstr>
      <vt:lpstr>Tenex on Patellar tendon</vt:lpstr>
      <vt:lpstr>Patient and probe positioning Quad tendon</vt:lpstr>
      <vt:lpstr>Tenex on Quad tendon</vt:lpstr>
      <vt:lpstr>Patient and probe positioning IT band</vt:lpstr>
      <vt:lpstr>Tenex on IT band</vt:lpstr>
      <vt:lpstr>Conclusion</vt:lpstr>
    </vt:vector>
  </TitlesOfParts>
  <Company>Devicepharm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Elma Turner</dc:creator>
  <cp:lastModifiedBy>Gloria Pendergrass</cp:lastModifiedBy>
  <cp:revision>982</cp:revision>
  <cp:lastPrinted>2015-01-28T15:54:07Z</cp:lastPrinted>
  <dcterms:created xsi:type="dcterms:W3CDTF">2010-10-22T22:33:44Z</dcterms:created>
  <dcterms:modified xsi:type="dcterms:W3CDTF">2016-10-12T15:38:21Z</dcterms:modified>
</cp:coreProperties>
</file>